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9" r:id="rId4"/>
    <p:sldId id="277" r:id="rId5"/>
    <p:sldId id="278" r:id="rId6"/>
    <p:sldId id="260" r:id="rId7"/>
    <p:sldId id="270" r:id="rId8"/>
    <p:sldId id="268" r:id="rId9"/>
    <p:sldId id="281" r:id="rId10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33" autoAdjust="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'[Εισπραχθέντα Βεβαιωθέντα.xlsx]Φύλλο1'!$C$2</c:f>
              <c:strCache>
                <c:ptCount val="1"/>
                <c:pt idx="0">
                  <c:v>Εισπραχθέντα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'[Εισπραχθέντα Βεβαιωθέντα.xlsx]Φύλλο1'!$B$3:$B$7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'[Εισπραχθέντα Βεβαιωθέντα.xlsx]Φύλλο1'!$C$3:$C$7</c:f>
              <c:numCache>
                <c:formatCode>#,##0.00</c:formatCode>
                <c:ptCount val="5"/>
                <c:pt idx="0">
                  <c:v>4042113.54</c:v>
                </c:pt>
                <c:pt idx="1">
                  <c:v>4723305.16</c:v>
                </c:pt>
                <c:pt idx="2">
                  <c:v>3880273.41</c:v>
                </c:pt>
                <c:pt idx="3">
                  <c:v>3945291.72</c:v>
                </c:pt>
                <c:pt idx="4">
                  <c:v>3879638.18</c:v>
                </c:pt>
              </c:numCache>
            </c:numRef>
          </c:val>
        </c:ser>
        <c:ser>
          <c:idx val="1"/>
          <c:order val="1"/>
          <c:tx>
            <c:strRef>
              <c:f>'[Εισπραχθέντα Βεβαιωθέντα.xlsx]Φύλλο1'!$D$2</c:f>
              <c:strCache>
                <c:ptCount val="1"/>
                <c:pt idx="0">
                  <c:v>Πληρωθέντα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'[Εισπραχθέντα Βεβαιωθέντα.xlsx]Φύλλο1'!$B$3:$B$7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'[Εισπραχθέντα Βεβαιωθέντα.xlsx]Φύλλο1'!$D$3:$D$7</c:f>
              <c:numCache>
                <c:formatCode>#,##0.00</c:formatCode>
                <c:ptCount val="5"/>
                <c:pt idx="0">
                  <c:v>3649946.68</c:v>
                </c:pt>
                <c:pt idx="1">
                  <c:v>4089493.8</c:v>
                </c:pt>
                <c:pt idx="2">
                  <c:v>4784788.68</c:v>
                </c:pt>
                <c:pt idx="3">
                  <c:v>4634115.12</c:v>
                </c:pt>
                <c:pt idx="4">
                  <c:v>5161565.33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8416256"/>
        <c:axId val="218417792"/>
      </c:barChart>
      <c:catAx>
        <c:axId val="218416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el-GR"/>
          </a:p>
        </c:txPr>
        <c:crossAx val="218417792"/>
        <c:crosses val="autoZero"/>
        <c:auto val="1"/>
        <c:lblAlgn val="ctr"/>
        <c:lblOffset val="100"/>
        <c:noMultiLvlLbl val="0"/>
      </c:catAx>
      <c:valAx>
        <c:axId val="21841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el-GR"/>
          </a:p>
        </c:txPr>
        <c:crossAx val="218416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Οργανικά Έσοδα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Φύλλο1!$A$2:$A$6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Φύλλο1!$B$2:$B$6</c:f>
              <c:numCache>
                <c:formatCode>#,##0.00</c:formatCode>
                <c:ptCount val="5"/>
                <c:pt idx="0">
                  <c:v>3443058.84</c:v>
                </c:pt>
                <c:pt idx="1">
                  <c:v>3310715.17</c:v>
                </c:pt>
                <c:pt idx="2">
                  <c:v>3451505.01</c:v>
                </c:pt>
                <c:pt idx="3">
                  <c:v>3380311.7</c:v>
                </c:pt>
                <c:pt idx="4">
                  <c:v>3415576.32</c:v>
                </c:pt>
              </c:numCache>
            </c:numRef>
          </c:val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Οργανικά Έξοδα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Φύλλο1!$A$2:$A$6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Φύλλο1!$C$2:$C$6</c:f>
              <c:numCache>
                <c:formatCode>#,##0.00</c:formatCode>
                <c:ptCount val="5"/>
                <c:pt idx="0">
                  <c:v>3061836.22</c:v>
                </c:pt>
                <c:pt idx="1">
                  <c:v>3026845.03</c:v>
                </c:pt>
                <c:pt idx="2">
                  <c:v>3782268.13</c:v>
                </c:pt>
                <c:pt idx="3">
                  <c:v>3823746.53</c:v>
                </c:pt>
                <c:pt idx="4">
                  <c:v>4423626.4400000004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053568"/>
        <c:axId val="35055104"/>
      </c:barChart>
      <c:catAx>
        <c:axId val="3505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5055104"/>
        <c:crosses val="autoZero"/>
        <c:auto val="1"/>
        <c:lblAlgn val="ctr"/>
        <c:lblOffset val="100"/>
        <c:noMultiLvlLbl val="0"/>
      </c:catAx>
      <c:valAx>
        <c:axId val="35055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5053568"/>
        <c:crosses val="autoZero"/>
        <c:crossBetween val="between"/>
        <c:majorUnit val="20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sng" strike="noStrike" kern="1200" spc="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r>
              <a:rPr lang="el-GR" sz="2400" b="1" u="none" dirty="0" smtClean="0">
                <a:solidFill>
                  <a:schemeClr val="accent1"/>
                </a:solidFill>
                <a:latin typeface="Calibri" pitchFamily="34" charset="0"/>
                <a:ea typeface="Verdana" panose="020B0604030504040204" pitchFamily="34" charset="0"/>
                <a:cs typeface="Calibri" pitchFamily="34" charset="0"/>
              </a:rPr>
              <a:t>Αποτελέσματα</a:t>
            </a:r>
            <a:r>
              <a:rPr lang="el-GR" sz="2400" b="1" u="none" baseline="0" dirty="0" smtClean="0">
                <a:solidFill>
                  <a:schemeClr val="accent1"/>
                </a:solidFill>
                <a:latin typeface="Calibri" pitchFamily="34" charset="0"/>
                <a:ea typeface="Verdana" panose="020B0604030504040204" pitchFamily="34" charset="0"/>
                <a:cs typeface="Calibri" pitchFamily="34" charset="0"/>
              </a:rPr>
              <a:t> Χρήσεων</a:t>
            </a:r>
          </a:p>
          <a:p>
            <a:pPr>
              <a:defRPr sz="1600" b="1" i="0" u="sng" strike="noStrike" kern="1200" spc="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r>
              <a:rPr lang="el-GR" sz="2400" b="1" u="none" baseline="0" dirty="0" smtClean="0">
                <a:solidFill>
                  <a:schemeClr val="accent1"/>
                </a:solidFill>
                <a:latin typeface="Calibri" pitchFamily="34" charset="0"/>
                <a:ea typeface="Verdana" panose="020B0604030504040204" pitchFamily="34" charset="0"/>
                <a:cs typeface="Calibri" pitchFamily="34" charset="0"/>
              </a:rPr>
              <a:t> Έσοδα - Έξοδα</a:t>
            </a:r>
            <a:endParaRPr lang="el-GR" sz="2400" b="1" u="none" dirty="0">
              <a:solidFill>
                <a:schemeClr val="accent1"/>
              </a:solidFill>
              <a:latin typeface="Calibri" pitchFamily="34" charset="0"/>
              <a:ea typeface="Verdana" panose="020B0604030504040204" pitchFamily="34" charset="0"/>
              <a:cs typeface="Calibri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'[Έσοδα - Έξοδα.xlsx]Φύλλο1'!$B$1</c:f>
              <c:strCache>
                <c:ptCount val="1"/>
                <c:pt idx="0">
                  <c:v>Έσοδα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'[Έσοδα - Έξοδα.xlsx]Φύλλο1'!$A$2:$A$6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'[Έσοδα - Έξοδα.xlsx]Φύλλο1'!$B$2:$B$6</c:f>
              <c:numCache>
                <c:formatCode>#,##0.00</c:formatCode>
                <c:ptCount val="5"/>
                <c:pt idx="0">
                  <c:v>3556461.3899999997</c:v>
                </c:pt>
                <c:pt idx="1">
                  <c:v>3365203.9</c:v>
                </c:pt>
                <c:pt idx="2">
                  <c:v>3757986.96</c:v>
                </c:pt>
                <c:pt idx="3">
                  <c:v>3765581.46</c:v>
                </c:pt>
                <c:pt idx="4">
                  <c:v>3689371.09</c:v>
                </c:pt>
              </c:numCache>
            </c:numRef>
          </c:val>
        </c:ser>
        <c:ser>
          <c:idx val="1"/>
          <c:order val="1"/>
          <c:tx>
            <c:strRef>
              <c:f>'[Έσοδα - Έξοδα.xlsx]Φύλλο1'!$C$1</c:f>
              <c:strCache>
                <c:ptCount val="1"/>
                <c:pt idx="0">
                  <c:v>Έξοδα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'[Έσοδα - Έξοδα.xlsx]Φύλλο1'!$A$2:$A$6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'[Έσοδα - Έξοδα.xlsx]Φύλλο1'!$C$2:$C$6</c:f>
              <c:numCache>
                <c:formatCode>#,##0.00</c:formatCode>
                <c:ptCount val="5"/>
                <c:pt idx="0">
                  <c:v>3510464.74</c:v>
                </c:pt>
                <c:pt idx="1">
                  <c:v>3513947.9899999998</c:v>
                </c:pt>
                <c:pt idx="2">
                  <c:v>4173724.34</c:v>
                </c:pt>
                <c:pt idx="3">
                  <c:v>4180369.41</c:v>
                </c:pt>
                <c:pt idx="4">
                  <c:v>4690701.1300000008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984320"/>
        <c:axId val="34963840"/>
      </c:barChart>
      <c:catAx>
        <c:axId val="3498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el-GR"/>
          </a:p>
        </c:txPr>
        <c:crossAx val="34963840"/>
        <c:crosses val="autoZero"/>
        <c:auto val="1"/>
        <c:lblAlgn val="ctr"/>
        <c:lblOffset val="100"/>
        <c:noMultiLvlLbl val="0"/>
      </c:catAx>
      <c:valAx>
        <c:axId val="34963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1" i="0" u="sng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r>
                  <a:rPr lang="el-GR" sz="1100" b="1" u="sng">
                    <a:solidFill>
                      <a:schemeClr val="accent1">
                        <a:lumMod val="7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ΠΟΣΑ</a:t>
                </a:r>
              </a:p>
            </c:rich>
          </c:tx>
          <c:layout>
            <c:manualLayout>
              <c:xMode val="edge"/>
              <c:yMode val="edge"/>
              <c:x val="4.4858524338221972E-3"/>
              <c:y val="0.4482134912936355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el-GR"/>
          </a:p>
        </c:txPr>
        <c:crossAx val="34984320"/>
        <c:crosses val="autoZero"/>
        <c:crossBetween val="between"/>
        <c:majorUnit val="20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120103042675219E-2"/>
          <c:y val="2.2735934871760993E-2"/>
          <c:w val="0.81606432876445989"/>
          <c:h val="0.8466763868816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Φύλλο1!$A$12</c:f>
              <c:strCache>
                <c:ptCount val="1"/>
                <c:pt idx="0">
                  <c:v>Έτος</c:v>
                </c:pt>
              </c:strCache>
            </c:strRef>
          </c:tx>
          <c:invertIfNegative val="0"/>
          <c:val>
            <c:numRef>
              <c:f>Φύλλο1!$A$13:$A$17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val>
        </c:ser>
        <c:ser>
          <c:idx val="1"/>
          <c:order val="1"/>
          <c:tx>
            <c:strRef>
              <c:f>Φύλλο1!$B$12</c:f>
              <c:strCache>
                <c:ptCount val="1"/>
                <c:pt idx="0">
                  <c:v> Διαφορά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val>
            <c:numRef>
              <c:f>Φύλλο1!$B$13:$B$17</c:f>
              <c:numCache>
                <c:formatCode>#,##0.00</c:formatCode>
                <c:ptCount val="5"/>
                <c:pt idx="0">
                  <c:v>45996.649999999441</c:v>
                </c:pt>
                <c:pt idx="1">
                  <c:v>-148744.08999999985</c:v>
                </c:pt>
                <c:pt idx="2">
                  <c:v>-415737.37999999989</c:v>
                </c:pt>
                <c:pt idx="3">
                  <c:v>-414787.95000000019</c:v>
                </c:pt>
                <c:pt idx="4">
                  <c:v>-1001330.040000001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391680"/>
        <c:axId val="218393216"/>
      </c:barChart>
      <c:catAx>
        <c:axId val="218391680"/>
        <c:scaling>
          <c:orientation val="minMax"/>
        </c:scaling>
        <c:delete val="0"/>
        <c:axPos val="b"/>
        <c:majorTickMark val="out"/>
        <c:minorTickMark val="none"/>
        <c:tickLblPos val="nextTo"/>
        <c:crossAx val="218393216"/>
        <c:crosses val="autoZero"/>
        <c:auto val="1"/>
        <c:lblAlgn val="ctr"/>
        <c:lblOffset val="100"/>
        <c:noMultiLvlLbl val="0"/>
      </c:catAx>
      <c:valAx>
        <c:axId val="218393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8391680"/>
        <c:crosses val="autoZero"/>
        <c:crossBetween val="between"/>
        <c:majorUnit val="100000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100" b="1"/>
            </a:pPr>
            <a:endParaRPr lang="el-G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r>
              <a:rPr lang="el-GR" sz="3200" b="0" u="none" dirty="0">
                <a:solidFill>
                  <a:schemeClr val="accent1"/>
                </a:solidFill>
                <a:latin typeface="+mn-lt"/>
                <a:cs typeface="Calibri" pitchFamily="34" charset="0"/>
              </a:rPr>
              <a:t>Χρηματικό υπόλοιπο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666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Φύλλο1!$A$1:$A$5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Φύλλο1!$B$1:$B$5</c:f>
              <c:numCache>
                <c:formatCode>#,##0.00</c:formatCode>
                <c:ptCount val="5"/>
                <c:pt idx="0">
                  <c:v>3203799.65</c:v>
                </c:pt>
                <c:pt idx="1">
                  <c:v>3837611.01</c:v>
                </c:pt>
                <c:pt idx="2">
                  <c:v>2933095.74</c:v>
                </c:pt>
                <c:pt idx="3">
                  <c:v>2244272.34</c:v>
                </c:pt>
                <c:pt idx="4">
                  <c:v>962345.19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4819712"/>
        <c:axId val="254842368"/>
      </c:lineChart>
      <c:catAx>
        <c:axId val="2548197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sng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r>
                  <a:rPr lang="el-GR" sz="1100" b="1" u="sng">
                    <a:solidFill>
                      <a:schemeClr val="accent1">
                        <a:lumMod val="75000"/>
                      </a:schemeClr>
                    </a:solidFill>
                  </a:rPr>
                  <a:t>Έτος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el-GR"/>
          </a:p>
        </c:txPr>
        <c:crossAx val="254842368"/>
        <c:crossesAt val="200000"/>
        <c:auto val="1"/>
        <c:lblAlgn val="ctr"/>
        <c:lblOffset val="100"/>
        <c:noMultiLvlLbl val="0"/>
      </c:catAx>
      <c:valAx>
        <c:axId val="254842368"/>
        <c:scaling>
          <c:orientation val="minMax"/>
          <c:min val="20000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1" i="0" u="sng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r>
                  <a:rPr lang="el-GR" sz="1100" b="1" u="sng" dirty="0">
                    <a:solidFill>
                      <a:schemeClr val="accent1">
                        <a:lumMod val="75000"/>
                      </a:schemeClr>
                    </a:solidFill>
                  </a:rPr>
                  <a:t>Ταμειακό υπόλοιπο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el-GR"/>
          </a:p>
        </c:txPr>
        <c:crossAx val="254819712"/>
        <c:crosses val="autoZero"/>
        <c:crossBetween val="between"/>
        <c:majorUnit val="20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el-G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01412137420577"/>
          <c:y val="2.9571960041828806E-2"/>
          <c:w val="0.84955195891447266"/>
          <c:h val="0.93500170675721428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1"/>
              <c:layout>
                <c:manualLayout>
                  <c:x val="-1.5432098765432098E-3"/>
                  <c:y val="-3.7261118091730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Φύλλο1!$A$28:$A$31</c:f>
              <c:strCache>
                <c:ptCount val="4"/>
                <c:pt idx="0">
                  <c:v>2014 - 2015</c:v>
                </c:pt>
                <c:pt idx="1">
                  <c:v>2015 - 2016</c:v>
                </c:pt>
                <c:pt idx="2">
                  <c:v>2016 - 2017</c:v>
                </c:pt>
                <c:pt idx="3">
                  <c:v>2017 - 2018</c:v>
                </c:pt>
              </c:strCache>
            </c:strRef>
          </c:cat>
          <c:val>
            <c:numRef>
              <c:f>Φύλλο1!$B$28:$B$31</c:f>
              <c:numCache>
                <c:formatCode>#,##0.00</c:formatCode>
                <c:ptCount val="4"/>
                <c:pt idx="0">
                  <c:v>633811.35999999987</c:v>
                </c:pt>
                <c:pt idx="1">
                  <c:v>-904515.26999999955</c:v>
                </c:pt>
                <c:pt idx="2">
                  <c:v>-688823.40000000037</c:v>
                </c:pt>
                <c:pt idx="3">
                  <c:v>-1281927.1499999999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850816"/>
        <c:axId val="136852608"/>
      </c:barChart>
      <c:catAx>
        <c:axId val="1368508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136852608"/>
        <c:crosses val="autoZero"/>
        <c:auto val="1"/>
        <c:lblAlgn val="ctr"/>
        <c:lblOffset val="100"/>
        <c:noMultiLvlLbl val="0"/>
      </c:catAx>
      <c:valAx>
        <c:axId val="13685260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68508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'[Γράφημα στο Microsoft PowerPoint]Φύλλο1'!$B$33:$C$33</c:f>
              <c:numCache>
                <c:formatCode>General</c:formatCode>
                <c:ptCount val="2"/>
                <c:pt idx="0">
                  <c:v>2014</c:v>
                </c:pt>
                <c:pt idx="1">
                  <c:v>2018</c:v>
                </c:pt>
              </c:numCache>
            </c:numRef>
          </c:val>
        </c:ser>
        <c:ser>
          <c:idx val="1"/>
          <c:order val="1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val>
            <c:numRef>
              <c:f>'[Γράφημα στο Microsoft PowerPoint]Φύλλο1'!$B$34:$C$34</c:f>
              <c:numCache>
                <c:formatCode>#,##0.00</c:formatCode>
                <c:ptCount val="2"/>
                <c:pt idx="0">
                  <c:v>3203799.65</c:v>
                </c:pt>
                <c:pt idx="1">
                  <c:v>962345.19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281152"/>
        <c:axId val="35282944"/>
      </c:barChart>
      <c:catAx>
        <c:axId val="35281152"/>
        <c:scaling>
          <c:orientation val="minMax"/>
        </c:scaling>
        <c:delete val="0"/>
        <c:axPos val="b"/>
        <c:majorTickMark val="out"/>
        <c:minorTickMark val="none"/>
        <c:tickLblPos val="nextTo"/>
        <c:crossAx val="35282944"/>
        <c:crosses val="autoZero"/>
        <c:auto val="1"/>
        <c:lblAlgn val="ctr"/>
        <c:lblOffset val="100"/>
        <c:noMultiLvlLbl val="0"/>
      </c:catAx>
      <c:valAx>
        <c:axId val="352829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35281152"/>
        <c:crosses val="autoZero"/>
        <c:crossBetween val="between"/>
        <c:majorUnit val="100000"/>
      </c:valAx>
      <c:dTable>
        <c:showHorzBorder val="1"/>
        <c:showVertBorder val="1"/>
        <c:showOutline val="1"/>
        <c:showKeys val="0"/>
        <c:spPr>
          <a:noFill/>
        </c:spPr>
        <c:txPr>
          <a:bodyPr/>
          <a:lstStyle/>
          <a:p>
            <a:pPr rtl="0">
              <a:defRPr sz="1200" b="1"/>
            </a:pPr>
            <a:endParaRPr lang="el-G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12/2/2020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1470025"/>
          </a:xfrm>
        </p:spPr>
        <p:txBody>
          <a:bodyPr>
            <a:normAutofit/>
          </a:bodyPr>
          <a:lstStyle/>
          <a:p>
            <a:r>
              <a:rPr lang="el-GR" sz="4800" b="1" dirty="0" smtClean="0">
                <a:solidFill>
                  <a:schemeClr val="accent1"/>
                </a:solidFill>
              </a:rPr>
              <a:t>ΟΙΚΟΝΟΜΙΚΑ ΣΤΟΙΧΕΙΑ </a:t>
            </a:r>
            <a:endParaRPr lang="el-GR" sz="4800" b="1" dirty="0">
              <a:solidFill>
                <a:schemeClr val="accent1"/>
              </a:solidFill>
            </a:endParaRPr>
          </a:p>
        </p:txBody>
      </p:sp>
      <p:pic>
        <p:nvPicPr>
          <p:cNvPr id="4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20888"/>
            <a:ext cx="3384376" cy="17421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5085184"/>
            <a:ext cx="6400800" cy="553616"/>
          </a:xfrm>
        </p:spPr>
        <p:txBody>
          <a:bodyPr>
            <a:normAutofit fontScale="85000" lnSpcReduction="20000"/>
          </a:bodyPr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12</a:t>
            </a:r>
            <a:r>
              <a:rPr lang="el-GR" sz="4000" b="1" dirty="0" smtClean="0">
                <a:solidFill>
                  <a:schemeClr val="accent1"/>
                </a:solidFill>
              </a:rPr>
              <a:t> Φεβρουαρίου 2020</a:t>
            </a:r>
            <a:endParaRPr lang="el-GR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40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48072"/>
          </a:xfrm>
        </p:spPr>
        <p:txBody>
          <a:bodyPr>
            <a:noAutofit/>
          </a:bodyPr>
          <a:lstStyle/>
          <a:p>
            <a:r>
              <a:rPr lang="el-GR" sz="3200" dirty="0">
                <a:solidFill>
                  <a:schemeClr val="accent1"/>
                </a:solidFill>
                <a:latin typeface="Calibri" pitchFamily="34" charset="0"/>
                <a:ea typeface="Verdana" panose="020B0604030504040204" pitchFamily="34" charset="0"/>
                <a:cs typeface="Calibri" pitchFamily="34" charset="0"/>
              </a:rPr>
              <a:t>Σύνολο Εισπράξεων – </a:t>
            </a:r>
            <a:br>
              <a:rPr lang="el-GR" sz="3200" dirty="0">
                <a:solidFill>
                  <a:schemeClr val="accent1"/>
                </a:solidFill>
                <a:latin typeface="Calibri" pitchFamily="34" charset="0"/>
                <a:ea typeface="Verdana" panose="020B0604030504040204" pitchFamily="34" charset="0"/>
                <a:cs typeface="Calibri" pitchFamily="34" charset="0"/>
              </a:rPr>
            </a:br>
            <a:r>
              <a:rPr lang="el-GR" sz="3200" dirty="0">
                <a:solidFill>
                  <a:schemeClr val="accent1"/>
                </a:solidFill>
                <a:latin typeface="Calibri" pitchFamily="34" charset="0"/>
                <a:ea typeface="Verdana" panose="020B0604030504040204" pitchFamily="34" charset="0"/>
                <a:cs typeface="Calibri" pitchFamily="34" charset="0"/>
              </a:rPr>
              <a:t>Σύνολο Πληρωμών</a:t>
            </a:r>
            <a:r>
              <a:rPr lang="el-GR" sz="3200" b="1" u="sng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l-GR" sz="3200" b="1" u="sng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l-GR" sz="3200" b="1" u="sng" dirty="0">
              <a:solidFill>
                <a:schemeClr val="accent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424214"/>
              </p:ext>
            </p:extLst>
          </p:nvPr>
        </p:nvGraphicFramePr>
        <p:xfrm>
          <a:off x="0" y="908720"/>
          <a:ext cx="9144000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010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Γράφημα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1738841"/>
              </p:ext>
            </p:extLst>
          </p:nvPr>
        </p:nvGraphicFramePr>
        <p:xfrm>
          <a:off x="827584" y="1196752"/>
          <a:ext cx="799288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chemeClr val="accent1"/>
                </a:solidFill>
                <a:latin typeface="+mn-lt"/>
              </a:rPr>
              <a:t>Οργανικά</a:t>
            </a:r>
            <a:r>
              <a:rPr lang="el-GR" sz="32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el-GR" sz="3200" dirty="0" smtClean="0">
                <a:solidFill>
                  <a:schemeClr val="accent1"/>
                </a:solidFill>
                <a:latin typeface="+mn-lt"/>
              </a:rPr>
            </a:br>
            <a:r>
              <a:rPr lang="el-GR" sz="3200" dirty="0" smtClean="0">
                <a:solidFill>
                  <a:schemeClr val="accent1"/>
                </a:solidFill>
                <a:latin typeface="+mn-lt"/>
              </a:rPr>
              <a:t>Αποτελέσματα Χρήσεων προ αποσβέσεων</a:t>
            </a:r>
            <a:endParaRPr lang="el-GR" sz="3200" dirty="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217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Γράφημα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4289217"/>
              </p:ext>
            </p:extLst>
          </p:nvPr>
        </p:nvGraphicFramePr>
        <p:xfrm>
          <a:off x="0" y="0"/>
          <a:ext cx="9144000" cy="6572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346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1"/>
                </a:solidFill>
              </a:rPr>
              <a:t>Αποτελέσματα χρήσεως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172419"/>
              </p:ext>
            </p:extLst>
          </p:nvPr>
        </p:nvGraphicFramePr>
        <p:xfrm>
          <a:off x="467544" y="692696"/>
          <a:ext cx="8424936" cy="5361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095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Γράφημα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727585"/>
              </p:ext>
            </p:extLst>
          </p:nvPr>
        </p:nvGraphicFramePr>
        <p:xfrm>
          <a:off x="35496" y="126609"/>
          <a:ext cx="9027615" cy="6611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209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1"/>
                </a:solidFill>
              </a:rPr>
              <a:t>Μεταβολή χρηματικού υπολοίπου μεταξύ των ετών 2014 - 2018</a:t>
            </a:r>
            <a:endParaRPr lang="el-GR" dirty="0">
              <a:solidFill>
                <a:schemeClr val="accent1"/>
              </a:solidFill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103210"/>
              </p:ext>
            </p:extLst>
          </p:nvPr>
        </p:nvGraphicFramePr>
        <p:xfrm>
          <a:off x="457200" y="1412776"/>
          <a:ext cx="822960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876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1"/>
                </a:solidFill>
              </a:rPr>
              <a:t>Μείωση χρηματικού υπολοίπου</a:t>
            </a:r>
            <a:br>
              <a:rPr lang="el-GR" dirty="0" smtClean="0">
                <a:solidFill>
                  <a:schemeClr val="accent1"/>
                </a:solidFill>
              </a:rPr>
            </a:br>
            <a:r>
              <a:rPr lang="el-GR" dirty="0" smtClean="0">
                <a:solidFill>
                  <a:schemeClr val="accent1"/>
                </a:solidFill>
              </a:rPr>
              <a:t>-2.241.455,46€</a:t>
            </a:r>
            <a:endParaRPr lang="el-GR" dirty="0">
              <a:solidFill>
                <a:schemeClr val="accent1"/>
              </a:solidFill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321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725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00808"/>
            <a:ext cx="4896544" cy="29523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337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37</Words>
  <Application>Microsoft Office PowerPoint</Application>
  <PresentationFormat>Προβολή στην οθόνη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ΟΙΚΟΝΟΜΙΚΑ ΣΤΟΙΧΕΙΑ </vt:lpstr>
      <vt:lpstr>Σύνολο Εισπράξεων –  Σύνολο Πληρωμών </vt:lpstr>
      <vt:lpstr>Οργανικά Αποτελέσματα Χρήσεων προ αποσβέσεων</vt:lpstr>
      <vt:lpstr>Παρουσίαση του PowerPoint</vt:lpstr>
      <vt:lpstr>Αποτελέσματα χρήσεως </vt:lpstr>
      <vt:lpstr>Παρουσίαση του PowerPoint</vt:lpstr>
      <vt:lpstr>Μεταβολή χρηματικού υπολοίπου μεταξύ των ετών 2014 - 2018</vt:lpstr>
      <vt:lpstr>Μείωση χρηματικού υπολοίπου -2.241.455,46€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DHMARXOS</dc:creator>
  <cp:lastModifiedBy>Δ.Β.ΚΥΝΟΥΡΙΑΣ</cp:lastModifiedBy>
  <cp:revision>67</cp:revision>
  <cp:lastPrinted>2020-02-03T10:59:14Z</cp:lastPrinted>
  <dcterms:created xsi:type="dcterms:W3CDTF">2019-12-18T18:18:40Z</dcterms:created>
  <dcterms:modified xsi:type="dcterms:W3CDTF">2020-02-12T10:39:25Z</dcterms:modified>
</cp:coreProperties>
</file>